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saveSubsetFonts="1" autoCompressPictures="0">
  <p:sldMasterIdLst>
    <p:sldMasterId id="2147483967" r:id="rId1"/>
    <p:sldMasterId id="2147483970" r:id="rId2"/>
  </p:sldMasterIdLst>
  <p:notesMasterIdLst>
    <p:notesMasterId r:id="rId29"/>
  </p:notesMasterIdLst>
  <p:handoutMasterIdLst>
    <p:handoutMasterId r:id="rId30"/>
  </p:handoutMasterIdLst>
  <p:sldIdLst>
    <p:sldId id="553" r:id="rId3"/>
    <p:sldId id="815" r:id="rId4"/>
    <p:sldId id="258" r:id="rId5"/>
    <p:sldId id="800" r:id="rId6"/>
    <p:sldId id="1029" r:id="rId7"/>
    <p:sldId id="890" r:id="rId8"/>
    <p:sldId id="974" r:id="rId9"/>
    <p:sldId id="977" r:id="rId10"/>
    <p:sldId id="975" r:id="rId11"/>
    <p:sldId id="963" r:id="rId12"/>
    <p:sldId id="976" r:id="rId13"/>
    <p:sldId id="1028" r:id="rId14"/>
    <p:sldId id="917" r:id="rId15"/>
    <p:sldId id="1027" r:id="rId16"/>
    <p:sldId id="896" r:id="rId17"/>
    <p:sldId id="876" r:id="rId18"/>
    <p:sldId id="1025" r:id="rId19"/>
    <p:sldId id="889" r:id="rId20"/>
    <p:sldId id="1026" r:id="rId21"/>
    <p:sldId id="894" r:id="rId22"/>
    <p:sldId id="879" r:id="rId23"/>
    <p:sldId id="880" r:id="rId24"/>
    <p:sldId id="792" r:id="rId25"/>
    <p:sldId id="863" r:id="rId26"/>
    <p:sldId id="988" r:id="rId27"/>
    <p:sldId id="972" r:id="rId28"/>
  </p:sldIdLst>
  <p:sldSz cx="12192000" cy="6858000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00"/>
    <a:srgbClr val="99FFCC"/>
    <a:srgbClr val="00FF00"/>
    <a:srgbClr val="FF0000"/>
    <a:srgbClr val="FF6600"/>
    <a:srgbClr val="000066"/>
    <a:srgbClr val="FF33CC"/>
    <a:srgbClr val="FFFF00"/>
    <a:srgbClr val="00FF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608" autoAdjust="0"/>
    <p:restoredTop sz="70644" autoAdjust="0"/>
  </p:normalViewPr>
  <p:slideViewPr>
    <p:cSldViewPr>
      <p:cViewPr varScale="1">
        <p:scale>
          <a:sx n="74" d="100"/>
          <a:sy n="74" d="100"/>
        </p:scale>
        <p:origin x="2508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47" d="100"/>
          <a:sy n="147" d="100"/>
        </p:scale>
        <p:origin x="2744" y="-44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>
            <a:lvl1pPr defTabSz="966788">
              <a:defRPr sz="1300" dirty="0">
                <a:latin typeface="Tahoma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52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 dirty="0">
                <a:latin typeface="Tahoma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52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b" anchorCtr="0" compatLnSpc="1">
            <a:prstTxWarp prst="textNoShape">
              <a:avLst/>
            </a:prstTxWarp>
          </a:bodyPr>
          <a:lstStyle>
            <a:lvl1pPr defTabSz="966788">
              <a:defRPr sz="1300" dirty="0">
                <a:latin typeface="Tahoma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52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ahoma" pitchFamily="34" charset="0"/>
              </a:defRPr>
            </a:lvl1pPr>
          </a:lstStyle>
          <a:p>
            <a:pPr>
              <a:defRPr/>
            </a:pPr>
            <a:fld id="{7B84F0AD-B8EC-4E4C-96AB-90A3127EB24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05867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560888"/>
            <a:ext cx="5943600" cy="43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0564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ts val="363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ts val="363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ts val="363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ts val="363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ts val="363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Drag Picture and Send to 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04753-555F-844E-94E6-C0459ACEDB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208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5BE58AE-ACE9-4B25-AEB8-CD373D5793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6400" y="652463"/>
            <a:ext cx="6197600" cy="3487737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96C6EE6-A906-460B-AD90-31C1B5F41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38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7CC0714-9604-4655-B472-FE34BB0823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6400" y="652463"/>
            <a:ext cx="6197600" cy="3487737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7CF933D-AA2D-46F3-B39E-08C67306B6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494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E083AB2-3E0F-41C3-8C20-EF59D05D66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6400" y="652463"/>
            <a:ext cx="6197600" cy="3487737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A0AC055-CD5C-4A4D-B740-3F412015BD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2837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52463"/>
            <a:ext cx="6197600" cy="3487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8462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52463"/>
            <a:ext cx="6197600" cy="3487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2953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775" y="6271381"/>
            <a:ext cx="2346378" cy="23609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lide Image Placeholder 4">
            <a:extLst>
              <a:ext uri="{FF2B5EF4-FFF2-40B4-BE49-F238E27FC236}">
                <a16:creationId xmlns:a16="http://schemas.microsoft.com/office/drawing/2014/main" id="{F795BE6E-6B7F-4357-B7B0-4BEC85A6BC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6400" y="652463"/>
            <a:ext cx="6197600" cy="3487737"/>
          </a:xfrm>
        </p:spPr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7B45A95A-3BD1-49D6-9ABE-9CF9FE10F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7225" y="4428455"/>
            <a:ext cx="5695950" cy="457282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2758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B909EB2-6999-48F9-8593-8B9C0F81B4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6400" y="652463"/>
            <a:ext cx="6197600" cy="3487737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B111595-4894-4E91-9A19-CA6FBB622B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4404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39CCB92-2894-4138-AF2E-9CDA163473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6400" y="652463"/>
            <a:ext cx="6197600" cy="3487737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AC14CBC-4A86-4184-965B-B8B0F0D6DA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8853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56D1050-BB3E-4A53-9CE1-C191984158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6400" y="652463"/>
            <a:ext cx="6197600" cy="3487737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77E6D0D-A988-472D-A185-A37BF5DCD5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9061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55638"/>
            <a:ext cx="6199188" cy="3487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015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472302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Drag Picture and Send to 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04753-555F-844E-94E6-C0459ACEDBC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002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207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13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168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573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0838" y="550863"/>
            <a:ext cx="6613525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382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0838" y="550863"/>
            <a:ext cx="6613525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717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0838" y="550863"/>
            <a:ext cx="6613525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188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course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398642" y="1921566"/>
            <a:ext cx="9184987" cy="22793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1488" y="5146469"/>
            <a:ext cx="11247437" cy="1003300"/>
          </a:xfrm>
        </p:spPr>
        <p:txBody>
          <a:bodyPr/>
          <a:lstStyle>
            <a:lvl1pPr algn="ctr">
              <a:defRPr sz="14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algn="ctr">
              <a:defRPr sz="12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2pPr>
            <a:lvl3pPr algn="ctr">
              <a:defRPr sz="12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3pPr>
            <a:lvl4pPr algn="ctr">
              <a:defRPr sz="12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4pPr>
            <a:lvl5pPr algn="ctr">
              <a:defRPr sz="12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4200939" y="476250"/>
            <a:ext cx="7332249" cy="685800"/>
          </a:xfrm>
        </p:spPr>
        <p:txBody>
          <a:bodyPr tIns="64008" bIns="0"/>
          <a:lstStyle>
            <a:lvl1pPr algn="r">
              <a:defRPr sz="1800" b="0" i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algn="r">
              <a:defRPr sz="1800" b="0" i="0">
                <a:latin typeface="Gill Sans MT" charset="0"/>
                <a:ea typeface="Gill Sans MT" charset="0"/>
                <a:cs typeface="Gill Sans MT" charset="0"/>
              </a:defRPr>
            </a:lvl2pPr>
            <a:lvl3pPr algn="r">
              <a:defRPr sz="1800" b="0" i="0">
                <a:latin typeface="Gill Sans MT" charset="0"/>
                <a:ea typeface="Gill Sans MT" charset="0"/>
                <a:cs typeface="Gill Sans MT" charset="0"/>
              </a:defRPr>
            </a:lvl3pPr>
            <a:lvl4pPr algn="r">
              <a:defRPr sz="1800" b="0" i="0">
                <a:latin typeface="Gill Sans MT" charset="0"/>
                <a:ea typeface="Gill Sans MT" charset="0"/>
                <a:cs typeface="Gill Sans MT" charset="0"/>
              </a:defRPr>
            </a:lvl4pPr>
            <a:lvl5pPr algn="r">
              <a:defRPr sz="1800" b="0" i="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7927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1797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rgbClr val="4047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45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2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70" y="0"/>
            <a:ext cx="801562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1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xmlns:p14="http://schemas.microsoft.com/office/powerpoint/2010/main" spd="med" advClick="0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8255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rgbClr val="4047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45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2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70" y="0"/>
            <a:ext cx="801562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xmlns:p14="http://schemas.microsoft.com/office/powerpoint/2010/main" spd="med" advClick="0" advTm="2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ans_single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840"/>
            <a:ext cx="10881360" cy="6857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1295400"/>
            <a:ext cx="10881360" cy="4876800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3200"/>
            </a:lvl1pPr>
            <a:lvl2pPr>
              <a:lnSpc>
                <a:spcPct val="100000"/>
              </a:lnSpc>
              <a:spcBef>
                <a:spcPts val="1000"/>
              </a:spcBef>
              <a:defRPr/>
            </a:lvl2pPr>
            <a:lvl3pPr>
              <a:lnSpc>
                <a:spcPct val="100000"/>
              </a:lnSpc>
              <a:spcBef>
                <a:spcPts val="1000"/>
              </a:spcBef>
              <a:defRPr/>
            </a:lvl3pPr>
            <a:lvl4pPr>
              <a:lnSpc>
                <a:spcPct val="100000"/>
              </a:lnSpc>
              <a:spcBef>
                <a:spcPts val="1000"/>
              </a:spcBef>
              <a:defRPr/>
            </a:lvl4pPr>
            <a:lvl5pPr>
              <a:lnSpc>
                <a:spcPct val="100000"/>
              </a:lnSpc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291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single-tex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5320" y="475841"/>
            <a:ext cx="10881360" cy="685800"/>
          </a:xfrm>
          <a:solidFill>
            <a:srgbClr val="005B7D"/>
          </a:solidFill>
        </p:spPr>
        <p:txBody>
          <a:bodyPr anchor="ctr" anchorCtr="0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20" y="1295400"/>
            <a:ext cx="10881360" cy="589935"/>
          </a:xfrm>
        </p:spPr>
        <p:txBody>
          <a:bodyPr/>
          <a:lstStyle>
            <a:lvl1pPr marL="0" indent="0" algn="l">
              <a:buNone/>
              <a:defRPr sz="2800" b="1" i="0"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55320" y="2022811"/>
            <a:ext cx="10881360" cy="3717260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077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ans_two-column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839"/>
            <a:ext cx="10881360" cy="6858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320" y="1295400"/>
            <a:ext cx="5364480" cy="48078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95400"/>
            <a:ext cx="5364480" cy="48078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03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ns_two-column-tex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840"/>
            <a:ext cx="10881360" cy="685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320" y="1295400"/>
            <a:ext cx="5342255" cy="594360"/>
          </a:xfrm>
        </p:spPr>
        <p:txBody>
          <a:bodyPr anchor="t" anchorCtr="0"/>
          <a:lstStyle>
            <a:lvl1pPr marL="0" indent="0">
              <a:buNone/>
              <a:defRPr sz="2800" b="1" i="0"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320" y="2023520"/>
            <a:ext cx="5342255" cy="4166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95400"/>
            <a:ext cx="5364480" cy="594360"/>
          </a:xfrm>
        </p:spPr>
        <p:txBody>
          <a:bodyPr anchor="t" anchorCtr="0"/>
          <a:lstStyle>
            <a:lvl1pPr marL="0" indent="0">
              <a:buNone/>
              <a:defRPr sz="2800" b="1" i="0"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023520"/>
            <a:ext cx="5364480" cy="416614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317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text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840"/>
            <a:ext cx="10881360" cy="685800"/>
          </a:xfrm>
        </p:spPr>
        <p:txBody>
          <a:bodyPr vert="horz" lIns="91440" tIns="64008" rIns="91440" bIns="0" rtlCol="0" anchor="ctr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91432" y="1295400"/>
            <a:ext cx="6163956" cy="470719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55320" y="1295400"/>
            <a:ext cx="4240530" cy="4707194"/>
          </a:xfrm>
        </p:spPr>
        <p:txBody>
          <a:bodyPr/>
          <a:lstStyle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7373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ns_no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488"/>
            <a:ext cx="10881360" cy="685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9342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3.e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472440" y="4851400"/>
            <a:ext cx="11247120" cy="156210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0" dirty="0">
              <a:ln>
                <a:noFill/>
              </a:ln>
              <a:solidFill>
                <a:srgbClr val="005C7D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2442" y="475840"/>
            <a:ext cx="3568618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55321" y="475840"/>
            <a:ext cx="3385738" cy="685800"/>
          </a:xfrm>
          <a:prstGeom prst="rect">
            <a:avLst/>
          </a:prstGeom>
        </p:spPr>
        <p:txBody>
          <a:bodyPr vert="horz" lIns="91440" tIns="64008" rIns="91440" bIns="0" rtlCol="0" anchor="ctr"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4314" y="1918425"/>
            <a:ext cx="9315246" cy="2286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061412" y="1918425"/>
            <a:ext cx="0" cy="2286000"/>
          </a:xfrm>
          <a:prstGeom prst="line">
            <a:avLst/>
          </a:prstGeom>
          <a:ln w="127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811" y="2804224"/>
            <a:ext cx="1028700" cy="54902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4035323" y="475488"/>
            <a:ext cx="7684238" cy="685800"/>
          </a:xfrm>
          <a:prstGeom prst="rect">
            <a:avLst/>
          </a:prstGeom>
          <a:solidFill>
            <a:srgbClr val="7F7F7F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0" dirty="0">
              <a:ln>
                <a:noFill/>
              </a:ln>
              <a:solidFill>
                <a:srgbClr val="005C7D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 bwMode="white">
          <a:xfrm>
            <a:off x="4035323" y="442452"/>
            <a:ext cx="0" cy="75954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281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  <p:sldLayoutId id="2147483969" r:id="rId2"/>
    <p:sldLayoutId id="2147483978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1800" b="1" i="0" kern="1200" smtClean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6000" kern="1200">
          <a:solidFill>
            <a:srgbClr val="005B7D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55320" y="365125"/>
            <a:ext cx="10881360" cy="685800"/>
          </a:xfrm>
          <a:prstGeom prst="rect">
            <a:avLst/>
          </a:prstGeom>
        </p:spPr>
        <p:txBody>
          <a:bodyPr vert="horz" lIns="91440" tIns="64008" rIns="9144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320" y="1295400"/>
            <a:ext cx="10881360" cy="4894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1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524" y="6311900"/>
            <a:ext cx="12188952" cy="548640"/>
            <a:chOff x="1524" y="6311900"/>
            <a:chExt cx="12188952" cy="548640"/>
          </a:xfrm>
        </p:grpSpPr>
        <p:sp>
          <p:nvSpPr>
            <p:cNvPr id="13" name="Rectangle 12"/>
            <p:cNvSpPr/>
            <p:nvPr/>
          </p:nvSpPr>
          <p:spPr>
            <a:xfrm>
              <a:off x="1524" y="6311900"/>
              <a:ext cx="12188952" cy="54864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Connector 10"/>
            <p:cNvCxnSpPr/>
            <p:nvPr/>
          </p:nvCxnSpPr>
          <p:spPr bwMode="white">
            <a:xfrm>
              <a:off x="1016000" y="6311900"/>
              <a:ext cx="0" cy="546101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5909" y="6439685"/>
              <a:ext cx="559187" cy="298743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 bwMode="gray">
            <a:xfrm>
              <a:off x="5457613" y="6400284"/>
              <a:ext cx="6096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en-US" sz="1800" dirty="0">
                  <a:solidFill>
                    <a:schemeClr val="bg1"/>
                  </a:solidFill>
                  <a:latin typeface="Gill Sans MT"/>
                </a:rPr>
                <a:t>SEC530</a:t>
              </a:r>
              <a:r>
                <a:rPr lang="en-US" sz="1800" baseline="0" dirty="0">
                  <a:solidFill>
                    <a:schemeClr val="bg1"/>
                  </a:solidFill>
                  <a:latin typeface="Gill Sans MT"/>
                </a:rPr>
                <a:t> | Defensible Security Architecture</a:t>
              </a:r>
              <a:endParaRPr lang="en-US" sz="1800" dirty="0">
                <a:solidFill>
                  <a:schemeClr val="bg1"/>
                </a:solidFill>
                <a:latin typeface="Gill Sans MT"/>
              </a:endParaRPr>
            </a:p>
          </p:txBody>
        </p:sp>
      </p:grpSp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11553613" y="6325670"/>
            <a:ext cx="653796" cy="5486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1" i="0" kern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2C446D-6113-E749-B2D6-33109B9D4DC9}" type="slidenum">
              <a:rPr lang="en-US" sz="1600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990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9" r:id="rId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 cap="none" baseline="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03225" indent="-277813" algn="l" defTabSz="914400" rtl="0" eaLnBrk="1" latinLnBrk="0" hangingPunct="1">
        <a:lnSpc>
          <a:spcPct val="90000"/>
        </a:lnSpc>
        <a:spcBef>
          <a:spcPts val="1000"/>
        </a:spcBef>
        <a:buSzPct val="125000"/>
        <a:buFont typeface="Arial" charset="0"/>
        <a:buChar char="•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752475" indent="-292100" algn="l" defTabSz="914400" rtl="0" eaLnBrk="1" latinLnBrk="0" hangingPunct="1">
        <a:lnSpc>
          <a:spcPct val="90000"/>
        </a:lnSpc>
        <a:spcBef>
          <a:spcPts val="1000"/>
        </a:spcBef>
        <a:buFont typeface="Courier New" charset="0"/>
        <a:buChar char="o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31875" indent="-223838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563" indent="-238125" algn="l" defTabSz="914400" rtl="0" eaLnBrk="1" latinLnBrk="0" hangingPunct="1">
        <a:lnSpc>
          <a:spcPct val="90000"/>
        </a:lnSpc>
        <a:spcBef>
          <a:spcPts val="1000"/>
        </a:spcBef>
        <a:buFont typeface="Courier New" charset="0"/>
        <a:buChar char="o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SecuritySolutions/presentation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HASecuritySolution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" y="446"/>
            <a:ext cx="12190413" cy="692647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98797" y="486122"/>
            <a:ext cx="9994996" cy="1569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799" b="1" spc="25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 charset="0"/>
                <a:ea typeface="Arial" charset="0"/>
                <a:cs typeface="Arial" charset="0"/>
              </a:rPr>
              <a:t>Tactical Detection &amp; Data Analytics Summit </a:t>
            </a:r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>
            <a:off x="1060566" y="2162191"/>
            <a:ext cx="7561316" cy="0"/>
          </a:xfrm>
          <a:prstGeom prst="line">
            <a:avLst/>
          </a:prstGeom>
          <a:ln w="698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60566" y="2308051"/>
            <a:ext cx="59702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Save the Date: </a:t>
            </a:r>
            <a:r>
              <a:rPr lang="fr-FR" sz="2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December 4-11</a:t>
            </a:r>
            <a:br>
              <a:rPr lang="fr-FR" sz="2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fr-FR" sz="2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Scottsdale, Arizona</a:t>
            </a:r>
          </a:p>
          <a:p>
            <a:r>
              <a:rPr lang="fr-FR" sz="2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sans.org/</a:t>
            </a:r>
            <a:r>
              <a:rPr lang="fr-FR" sz="22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summit</a:t>
            </a:r>
            <a:endParaRPr lang="fr-FR" sz="2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2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70" y="446"/>
            <a:ext cx="801562" cy="91428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7D26640-5AF3-4242-8107-9397DAF86B3B}"/>
              </a:ext>
            </a:extLst>
          </p:cNvPr>
          <p:cNvGrpSpPr/>
          <p:nvPr/>
        </p:nvGrpSpPr>
        <p:grpSpPr>
          <a:xfrm>
            <a:off x="1060566" y="3420594"/>
            <a:ext cx="11015736" cy="3462423"/>
            <a:chOff x="2090380" y="7013137"/>
            <a:chExt cx="22034341" cy="692574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56E3FFE-600A-4E0D-B916-8603AC90E52B}"/>
                </a:ext>
              </a:extLst>
            </p:cNvPr>
            <p:cNvGrpSpPr/>
            <p:nvPr/>
          </p:nvGrpSpPr>
          <p:grpSpPr>
            <a:xfrm>
              <a:off x="2090380" y="7013137"/>
              <a:ext cx="20535301" cy="6925748"/>
              <a:chOff x="2728738" y="7375450"/>
              <a:chExt cx="20535301" cy="6925748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CB1097-8997-4EF1-AD43-560D0F1CED89}"/>
                  </a:ext>
                </a:extLst>
              </p:cNvPr>
              <p:cNvSpPr txBox="1"/>
              <p:nvPr/>
            </p:nvSpPr>
            <p:spPr>
              <a:xfrm>
                <a:off x="7060022" y="7375450"/>
                <a:ext cx="16204017" cy="6925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bg1"/>
                    </a:solidFill>
                  </a:rPr>
                  <a:t>SEC455 - SIEM Design &amp; Implementation</a:t>
                </a:r>
              </a:p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bg1"/>
                    </a:solidFill>
                  </a:rPr>
                  <a:t>SEC599 – Defeating Advanced Adversaries </a:t>
                </a:r>
              </a:p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bg1"/>
                    </a:solidFill>
                  </a:rPr>
                  <a:t>SEC</a:t>
                </a:r>
                <a:r>
                  <a:rPr lang="en-US" sz="2200" b="1" dirty="0">
                    <a:solidFill>
                      <a:schemeClr val="bg1"/>
                    </a:solidFill>
                  </a:rPr>
                  <a:t>530 </a:t>
                </a:r>
                <a:r>
                  <a:rPr lang="en-US" sz="2200" dirty="0">
                    <a:solidFill>
                      <a:schemeClr val="bg1"/>
                    </a:solidFill>
                  </a:rPr>
                  <a:t>– Defensible Security Architecture</a:t>
                </a:r>
              </a:p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bg1"/>
                    </a:solidFill>
                  </a:rPr>
                  <a:t>SEC</a:t>
                </a:r>
                <a:r>
                  <a:rPr lang="en-US" sz="2200" b="1" dirty="0">
                    <a:solidFill>
                      <a:schemeClr val="bg1"/>
                    </a:solidFill>
                  </a:rPr>
                  <a:t>555</a:t>
                </a:r>
                <a:r>
                  <a:rPr lang="en-US" sz="2200" dirty="0">
                    <a:solidFill>
                      <a:schemeClr val="bg1"/>
                    </a:solidFill>
                  </a:rPr>
                  <a:t> – SIEM with Tactical Analytics</a:t>
                </a:r>
              </a:p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bg1"/>
                    </a:solidFill>
                  </a:rPr>
                  <a:t>SEC</a:t>
                </a:r>
                <a:r>
                  <a:rPr lang="en-US" sz="2200" b="1" dirty="0">
                    <a:solidFill>
                      <a:schemeClr val="bg1"/>
                    </a:solidFill>
                  </a:rPr>
                  <a:t>511</a:t>
                </a:r>
                <a:r>
                  <a:rPr lang="en-US" sz="2200" dirty="0">
                    <a:solidFill>
                      <a:schemeClr val="bg1"/>
                    </a:solidFill>
                  </a:rPr>
                  <a:t> – Continuous Monitoring &amp; Security Operations</a:t>
                </a:r>
              </a:p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b="1" dirty="0">
                    <a:solidFill>
                      <a:schemeClr val="bg1"/>
                    </a:solidFill>
                  </a:rPr>
                  <a:t>SIEM NetWars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C6F1541-6883-4168-8919-8335B59521B1}"/>
                  </a:ext>
                </a:extLst>
              </p:cNvPr>
              <p:cNvSpPr/>
              <p:nvPr/>
            </p:nvSpPr>
            <p:spPr>
              <a:xfrm>
                <a:off x="2728738" y="8470267"/>
                <a:ext cx="5783973" cy="3385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2200" b="1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SUMMIT</a:t>
                </a:r>
              </a:p>
              <a:p>
                <a:pPr algn="ctr"/>
                <a:r>
                  <a:rPr lang="fr-FR" sz="2000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Dec</a:t>
                </a:r>
                <a:r>
                  <a:rPr lang="fr-FR" sz="2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. 4-5</a:t>
                </a:r>
              </a:p>
              <a:p>
                <a:pPr algn="ctr"/>
                <a:endParaRPr lang="fr-FR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Arial" charset="0"/>
                  <a:cs typeface="Arial" charset="0"/>
                </a:endParaRPr>
              </a:p>
              <a:p>
                <a:pPr algn="ctr"/>
                <a:r>
                  <a:rPr lang="fr-FR" sz="2200" b="1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TRAINING</a:t>
                </a:r>
              </a:p>
              <a:p>
                <a:pPr algn="ctr"/>
                <a:r>
                  <a:rPr lang="fr-FR" sz="2000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Dec</a:t>
                </a:r>
                <a:r>
                  <a:rPr lang="fr-FR" sz="2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. 6-11</a:t>
                </a:r>
                <a:endParaRPr 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6B5E2E3-FD21-4865-83EC-3F665C94E2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5444" y="7979366"/>
                <a:ext cx="0" cy="4521232"/>
              </a:xfrm>
              <a:prstGeom prst="line">
                <a:avLst/>
              </a:prstGeom>
              <a:ln w="38100">
                <a:solidFill>
                  <a:schemeClr val="bg2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BBD8ABD-91CF-4712-9843-13D10B81D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566541" y="10438029"/>
              <a:ext cx="1371601" cy="137160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9FC8C38-C6A1-4B2B-838B-EF3606266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753120" y="11452485"/>
              <a:ext cx="1371601" cy="1371601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49DF7B7-9C79-497D-B9D7-76C56D46EDBA}"/>
              </a:ext>
            </a:extLst>
          </p:cNvPr>
          <p:cNvSpPr txBox="1"/>
          <p:nvPr/>
        </p:nvSpPr>
        <p:spPr>
          <a:xfrm>
            <a:off x="9138751" y="6329590"/>
            <a:ext cx="2444900" cy="43088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fr-FR" sz="22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sans.org/</a:t>
            </a:r>
            <a:r>
              <a:rPr lang="fr-FR" sz="2200" b="1" dirty="0" err="1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summit</a:t>
            </a:r>
            <a:endParaRPr lang="en-US" sz="22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</p:spTree>
    <p:extLst>
      <p:ext uri="{BB962C8B-B14F-4D97-AF65-F5344CB8AC3E}">
        <p14:creationId xmlns:p14="http://schemas.microsoft.com/office/powerpoint/2010/main" val="98462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and Pivot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55320" y="1295400"/>
            <a:ext cx="11079480" cy="48768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400" dirty="0"/>
              <a:t> </a:t>
            </a:r>
            <a:endParaRPr lang="en-US" dirty="0"/>
          </a:p>
          <a:p>
            <a:r>
              <a:rPr lang="en-US" b="1" dirty="0"/>
              <a:t>Myth</a:t>
            </a:r>
            <a:r>
              <a:rPr lang="en-US" dirty="0"/>
              <a:t>: Hacker's preferred method for attacks is exploitation</a:t>
            </a:r>
          </a:p>
          <a:p>
            <a:r>
              <a:rPr lang="en-US" b="1" dirty="0"/>
              <a:t>Truth</a:t>
            </a:r>
            <a:r>
              <a:rPr lang="en-US" dirty="0"/>
              <a:t>: Compromised credentials are commonly used in attacks</a:t>
            </a:r>
          </a:p>
        </p:txBody>
      </p:sp>
      <p:pic>
        <p:nvPicPr>
          <p:cNvPr id="2050" name="Picture 2" descr="Image result for pot of gold">
            <a:extLst>
              <a:ext uri="{FF2B5EF4-FFF2-40B4-BE49-F238E27FC236}">
                <a16:creationId xmlns:a16="http://schemas.microsoft.com/office/drawing/2014/main" id="{1CD10026-1590-43D0-93C2-D6760A743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16764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84EB19-8A89-40D1-8131-6CE834805BE2}"/>
              </a:ext>
            </a:extLst>
          </p:cNvPr>
          <p:cNvCxnSpPr/>
          <p:nvPr/>
        </p:nvCxnSpPr>
        <p:spPr>
          <a:xfrm>
            <a:off x="3282758" y="2209800"/>
            <a:ext cx="18226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BFD3090-09B2-4EAB-9767-A9D84500DE67}"/>
              </a:ext>
            </a:extLst>
          </p:cNvPr>
          <p:cNvSpPr txBox="1"/>
          <p:nvPr/>
        </p:nvSpPr>
        <p:spPr>
          <a:xfrm>
            <a:off x="2133600" y="1265757"/>
            <a:ext cx="4232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n-lt"/>
              </a:rPr>
              <a:t>1. Place spell on victim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FABC83-3A4D-4663-BAB6-B087A464D5A7}"/>
              </a:ext>
            </a:extLst>
          </p:cNvPr>
          <p:cNvCxnSpPr/>
          <p:nvPr/>
        </p:nvCxnSpPr>
        <p:spPr>
          <a:xfrm>
            <a:off x="7164336" y="2667000"/>
            <a:ext cx="189393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E0FC7B-3F00-4ADD-8C78-7234DDC39E08}"/>
              </a:ext>
            </a:extLst>
          </p:cNvPr>
          <p:cNvCxnSpPr>
            <a:cxnSpLocks/>
          </p:cNvCxnSpPr>
          <p:nvPr/>
        </p:nvCxnSpPr>
        <p:spPr>
          <a:xfrm flipH="1">
            <a:off x="3429000" y="3033511"/>
            <a:ext cx="562927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190F5CF-7F2F-4883-A97F-FE17B8AC82EF}"/>
              </a:ext>
            </a:extLst>
          </p:cNvPr>
          <p:cNvSpPr txBox="1"/>
          <p:nvPr/>
        </p:nvSpPr>
        <p:spPr>
          <a:xfrm>
            <a:off x="7113631" y="1250251"/>
            <a:ext cx="4873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n-lt"/>
              </a:rPr>
              <a:t>2. Pivot as authorized user</a:t>
            </a:r>
          </a:p>
        </p:txBody>
      </p:sp>
      <p:pic>
        <p:nvPicPr>
          <p:cNvPr id="2062" name="Picture 14" descr="Image result for evil sorcerer">
            <a:extLst>
              <a:ext uri="{FF2B5EF4-FFF2-40B4-BE49-F238E27FC236}">
                <a16:creationId xmlns:a16="http://schemas.microsoft.com/office/drawing/2014/main" id="{1275FECE-0347-49F2-B6C6-57A3F9881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284" y="1890511"/>
            <a:ext cx="1692274" cy="228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6F864E2-BB51-43E1-97AF-C10A6F5F0E42}"/>
              </a:ext>
            </a:extLst>
          </p:cNvPr>
          <p:cNvGrpSpPr/>
          <p:nvPr/>
        </p:nvGrpSpPr>
        <p:grpSpPr>
          <a:xfrm>
            <a:off x="5562600" y="1371600"/>
            <a:ext cx="1514475" cy="2360607"/>
            <a:chOff x="4766310" y="1668887"/>
            <a:chExt cx="1514475" cy="2360607"/>
          </a:xfrm>
        </p:grpSpPr>
        <p:pic>
          <p:nvPicPr>
            <p:cNvPr id="2058" name="Picture 10" descr="Image result for cartoon person">
              <a:extLst>
                <a:ext uri="{FF2B5EF4-FFF2-40B4-BE49-F238E27FC236}">
                  <a16:creationId xmlns:a16="http://schemas.microsoft.com/office/drawing/2014/main" id="{BB3FA00D-EB96-4DC0-B17B-1A1A0B06A2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6310" y="2124494"/>
              <a:ext cx="142875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File:Twilight Zone Optical.svg">
              <a:extLst>
                <a:ext uri="{FF2B5EF4-FFF2-40B4-BE49-F238E27FC236}">
                  <a16:creationId xmlns:a16="http://schemas.microsoft.com/office/drawing/2014/main" id="{5EDFBB60-621F-4BAD-B6DA-AD87B00AF7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0685" y="1668887"/>
              <a:ext cx="800100" cy="800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3D2D82A-1413-4A68-8EBF-6C0B196DD265}"/>
              </a:ext>
            </a:extLst>
          </p:cNvPr>
          <p:cNvSpPr txBox="1"/>
          <p:nvPr/>
        </p:nvSpPr>
        <p:spPr>
          <a:xfrm>
            <a:off x="4306681" y="3671571"/>
            <a:ext cx="48738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n-lt"/>
              </a:rPr>
              <a:t>3. Walks across drawbridge</a:t>
            </a: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===================</a:t>
            </a:r>
          </a:p>
        </p:txBody>
      </p:sp>
    </p:spTree>
    <p:extLst>
      <p:ext uri="{BB962C8B-B14F-4D97-AF65-F5344CB8AC3E}">
        <p14:creationId xmlns:p14="http://schemas.microsoft.com/office/powerpoint/2010/main" val="2366256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A08D15F-4341-45A9-90DC-581E2A011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 # 3 - Known Attacks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EEEFA0-8895-4021-A2E7-CF0796DBE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Wave 304 </a:t>
            </a:r>
            <a:r>
              <a:rPr lang="en-US" dirty="0"/>
              <a:t>- Goblins, Orcs, and … new enemy Giant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2" descr="Image result for knight cartoon">
            <a:extLst>
              <a:ext uri="{FF2B5EF4-FFF2-40B4-BE49-F238E27FC236}">
                <a16:creationId xmlns:a16="http://schemas.microsoft.com/office/drawing/2014/main" id="{AD246E75-57CD-4EA3-B8E3-940456875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05" y="2247900"/>
            <a:ext cx="1239396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Related image">
            <a:extLst>
              <a:ext uri="{FF2B5EF4-FFF2-40B4-BE49-F238E27FC236}">
                <a16:creationId xmlns:a16="http://schemas.microsoft.com/office/drawing/2014/main" id="{B81730D6-2940-45AE-BB18-B5A65F458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2286000"/>
            <a:ext cx="257016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archer">
            <a:extLst>
              <a:ext uri="{FF2B5EF4-FFF2-40B4-BE49-F238E27FC236}">
                <a16:creationId xmlns:a16="http://schemas.microsoft.com/office/drawing/2014/main" id="{C9105FCE-80D3-4269-865B-AAD0637A2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86" y="3984978"/>
            <a:ext cx="1476375" cy="218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63A6A1-AF31-4E20-8598-37F6B064E372}"/>
              </a:ext>
            </a:extLst>
          </p:cNvPr>
          <p:cNvSpPr txBox="1"/>
          <p:nvPr/>
        </p:nvSpPr>
        <p:spPr>
          <a:xfrm>
            <a:off x="2286000" y="2209800"/>
            <a:ext cx="4216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n-lt"/>
              </a:rPr>
              <a:t>Knight</a:t>
            </a:r>
            <a:r>
              <a:rPr lang="en-US" sz="3200" dirty="0">
                <a:latin typeface="+mn-lt"/>
              </a:rPr>
              <a:t> - I know how to deal with a goblin, not a giant. You?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B58F48-29A6-4CC4-9F3B-39D991E36D9D}"/>
              </a:ext>
            </a:extLst>
          </p:cNvPr>
          <p:cNvSpPr txBox="1"/>
          <p:nvPr/>
        </p:nvSpPr>
        <p:spPr>
          <a:xfrm>
            <a:off x="3445146" y="3977505"/>
            <a:ext cx="4216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n-lt"/>
              </a:rPr>
              <a:t>Archer</a:t>
            </a:r>
            <a:r>
              <a:rPr lang="en-US" sz="3200" dirty="0">
                <a:latin typeface="+mn-lt"/>
              </a:rPr>
              <a:t> - I was in charge of orcs. He's all yours.</a:t>
            </a:r>
          </a:p>
        </p:txBody>
      </p:sp>
    </p:spTree>
    <p:extLst>
      <p:ext uri="{BB962C8B-B14F-4D97-AF65-F5344CB8AC3E}">
        <p14:creationId xmlns:p14="http://schemas.microsoft.com/office/powerpoint/2010/main" val="278330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600DD38-D90C-444F-9CB3-DE72D2B45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Packet Inspection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21DF09-0B0F-484D-A7CB-8DAEAD417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capability that involves looking at more than IP header information falls under deep packet inspection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Intrusion prevention </a:t>
            </a:r>
            <a:r>
              <a:rPr lang="en-US" dirty="0"/>
              <a:t>involves payload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Application control </a:t>
            </a:r>
            <a:r>
              <a:rPr lang="en-US" dirty="0"/>
              <a:t>attempts to identify an application based on </a:t>
            </a:r>
            <a:r>
              <a:rPr lang="en-US" b="1" dirty="0"/>
              <a:t>ANY</a:t>
            </a:r>
            <a:r>
              <a:rPr lang="en-US" dirty="0"/>
              <a:t> 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URL filtering </a:t>
            </a:r>
            <a:r>
              <a:rPr lang="en-US" dirty="0"/>
              <a:t>and </a:t>
            </a:r>
            <a:r>
              <a:rPr lang="en-US" b="1" dirty="0"/>
              <a:t>web proxy inspection </a:t>
            </a:r>
            <a:r>
              <a:rPr lang="en-US" dirty="0"/>
              <a:t>dive into HTTP/HTTPS</a:t>
            </a:r>
          </a:p>
          <a:p>
            <a:r>
              <a:rPr lang="en-US" dirty="0"/>
              <a:t>All of above are examples of signature-based technologies</a:t>
            </a:r>
          </a:p>
        </p:txBody>
      </p:sp>
    </p:spTree>
    <p:extLst>
      <p:ext uri="{BB962C8B-B14F-4D97-AF65-F5344CB8AC3E}">
        <p14:creationId xmlns:p14="http://schemas.microsoft.com/office/powerpoint/2010/main" val="2412208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E28D8EA-1191-4A72-BFEA-6F0ABDFBD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IDS Variables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8EAD982-D5EF-4B1B-942B-1B9359183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Snort rules support and use variables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dirty="0"/>
              <a:t>Variables are declared with </a:t>
            </a:r>
            <a:r>
              <a:rPr lang="nl-NL" b="1" dirty="0"/>
              <a:t>ipvar</a:t>
            </a:r>
            <a:r>
              <a:rPr lang="nl-NL" dirty="0"/>
              <a:t> and </a:t>
            </a:r>
            <a:r>
              <a:rPr lang="nl-NL" b="1" dirty="0"/>
              <a:t>portvar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ipvar HOME_NET [192.168.0.0/16,10.0.0.0/8,172.16.0.0/12]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ipvar EXTERNAL_NET !$HOME_NET</a:t>
            </a:r>
          </a:p>
          <a:p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portvar HTTP_PORTS [80,8080]</a:t>
            </a:r>
          </a:p>
          <a:p>
            <a:r>
              <a:rPr lang="en-US" sz="2800" dirty="0"/>
              <a:t>Most common IP variables are HOME_NET and EXTERNAL_NET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EXTERNAL_NET is commonly set to non-RFC1918 addresses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Doing so makes most rules miss internal -&gt; internal traffic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Alternative is to set EXTERNAL_NET to </a:t>
            </a:r>
            <a:r>
              <a:rPr lang="en-US" sz="2800" b="1" dirty="0"/>
              <a:t>any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59942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A08D15F-4341-45A9-90DC-581E2A011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 # 4 - Visibility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EEEFA0-8895-4021-A2E7-CF0796DBE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Perimeter security devices are constantly: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Getting new features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Thus are more complex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Thus are increasing in price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Untuned or </a:t>
            </a:r>
            <a:r>
              <a:rPr lang="en-US" dirty="0" err="1"/>
              <a:t>overtuned</a:t>
            </a:r>
            <a:endParaRPr lang="en-US" dirty="0"/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Thus are less ineffective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Blind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In this case justice should not be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148" name="Picture 4" descr="Justicia, Justice, Justice Scale, Law, Order, Blindfold">
            <a:extLst>
              <a:ext uri="{FF2B5EF4-FFF2-40B4-BE49-F238E27FC236}">
                <a16:creationId xmlns:a16="http://schemas.microsoft.com/office/drawing/2014/main" id="{7B3E197B-3931-47F9-BAC1-D86B418EA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1981200"/>
            <a:ext cx="3657600" cy="410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506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glass">
            <a:extLst>
              <a:ext uri="{FF2B5EF4-FFF2-40B4-BE49-F238E27FC236}">
                <a16:creationId xmlns:a16="http://schemas.microsoft.com/office/drawing/2014/main" id="{C4721449-B029-4F97-B16E-90A7261B1E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5600" y="2029767"/>
            <a:ext cx="19812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143D1D1-00A7-41E4-A4A2-D7BE68008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SSL/SSH Inspection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EBECC2-5844-4990-8AC8-7FFFCEAA7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Encryption breaks deep packet inspection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 application control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 antivirus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 intrusion prevention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Limited URL filtering</a:t>
            </a:r>
          </a:p>
          <a:p>
            <a:r>
              <a:rPr lang="en-US" sz="1400" dirty="0"/>
              <a:t> </a:t>
            </a:r>
          </a:p>
          <a:p>
            <a:r>
              <a:rPr lang="en-US" dirty="0"/>
              <a:t>Many buy an expensive NGFW only to leave it blind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Over 50% of internet is encrypted, likely 75% by 2019</a:t>
            </a:r>
            <a:endParaRPr lang="en-US" baseline="30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100" name="Picture 4" descr="Image result for plastic cup">
            <a:extLst>
              <a:ext uri="{FF2B5EF4-FFF2-40B4-BE49-F238E27FC236}">
                <a16:creationId xmlns:a16="http://schemas.microsoft.com/office/drawing/2014/main" id="{816ECC55-C027-4970-BBB9-D00D6D62C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2246335"/>
            <a:ext cx="1219200" cy="165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E682FE-1762-4550-B790-4CDDB5B3B453}"/>
              </a:ext>
            </a:extLst>
          </p:cNvPr>
          <p:cNvSpPr txBox="1"/>
          <p:nvPr/>
        </p:nvSpPr>
        <p:spPr>
          <a:xfrm>
            <a:off x="6248400" y="3972580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n-lt"/>
              </a:rPr>
              <a:t>Clear visibility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8AC91A-2834-496C-B3DE-BD17C58261AC}"/>
              </a:ext>
            </a:extLst>
          </p:cNvPr>
          <p:cNvSpPr txBox="1"/>
          <p:nvPr/>
        </p:nvSpPr>
        <p:spPr>
          <a:xfrm>
            <a:off x="8915400" y="3972580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n-lt"/>
              </a:rPr>
              <a:t>No visibility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63AA27-5B5A-4693-870F-554496DA050E}"/>
              </a:ext>
            </a:extLst>
          </p:cNvPr>
          <p:cNvSpPr txBox="1"/>
          <p:nvPr/>
        </p:nvSpPr>
        <p:spPr>
          <a:xfrm>
            <a:off x="8458200" y="2801947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n-lt"/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2977343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Security Architecture Deficiencies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3200" dirty="0"/>
              <a:t>Traditional deficiencies in security architecture include:</a:t>
            </a:r>
          </a:p>
          <a:p>
            <a:pPr lvl="2"/>
            <a:r>
              <a:rPr lang="en-US" sz="2800" dirty="0"/>
              <a:t>Emphasis on perimeter</a:t>
            </a:r>
          </a:p>
          <a:p>
            <a:pPr lvl="3"/>
            <a:r>
              <a:rPr lang="en-US" sz="2400" dirty="0"/>
              <a:t>Lack of true perimeter (de-perimeterization via cloud/mobile/IoT)</a:t>
            </a:r>
          </a:p>
          <a:p>
            <a:pPr lvl="2"/>
            <a:r>
              <a:rPr lang="en-US" sz="2800" dirty="0"/>
              <a:t>Most (and sometimes virtually all) controls emphasize exploitation prevention </a:t>
            </a:r>
          </a:p>
          <a:p>
            <a:pPr lvl="2"/>
            <a:r>
              <a:rPr lang="en-US" sz="2800" dirty="0"/>
              <a:t>The Internet of Things (IoT)</a:t>
            </a:r>
          </a:p>
          <a:p>
            <a:pPr lvl="2"/>
            <a:r>
              <a:rPr lang="en-US" sz="2800" dirty="0"/>
              <a:t>Predominantly network-centric</a:t>
            </a:r>
          </a:p>
          <a:p>
            <a:pPr lvl="2"/>
            <a:r>
              <a:rPr lang="en-US" sz="2800" dirty="0"/>
              <a:t>Compliance-driven security</a:t>
            </a:r>
          </a:p>
          <a:p>
            <a:pPr lvl="1"/>
            <a:r>
              <a:rPr lang="en-US" sz="3200" dirty="0"/>
              <a:t>Let's discuss each</a:t>
            </a:r>
            <a:r>
              <a:rPr lang="is-IS" sz="3200" dirty="0"/>
              <a:t>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49274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53AF4-9B64-744F-96E5-49FEFB09F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Firewalls Were Created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6A1927-319A-3244-B0DA-9738D99A9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The firewall (and modern information security industry) gained steam in the wake of the Morris worm (released in 1988)</a:t>
            </a:r>
          </a:p>
          <a:p>
            <a:pPr lvl="1"/>
            <a:r>
              <a:rPr lang="en-US" dirty="0"/>
              <a:t>Lesson learned: a globally flat ARPANET (the precursor to the internet) was a bad idea</a:t>
            </a:r>
          </a:p>
          <a:p>
            <a:pPr lvl="2"/>
            <a:r>
              <a:rPr lang="en-US" dirty="0"/>
              <a:t>The worm is estimated to have infected 10% of the ARPANET's 60,000 computers</a:t>
            </a:r>
          </a:p>
          <a:p>
            <a:pPr lvl="1"/>
            <a:r>
              <a:rPr lang="en-US" dirty="0"/>
              <a:t>How many corporate WANs have more than 60,000 hosts today, and are also internally flat?</a:t>
            </a:r>
          </a:p>
          <a:p>
            <a:pPr lvl="2"/>
            <a:r>
              <a:rPr lang="en-US" dirty="0"/>
              <a:t>"Those who cannot remember the past are condemned to repeat it." - George Santayana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92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 Networks Fail Catastrophically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55320" y="1235018"/>
            <a:ext cx="10881360" cy="4876800"/>
          </a:xfrm>
        </p:spPr>
        <p:txBody>
          <a:bodyPr/>
          <a:lstStyle/>
          <a:p>
            <a:pPr lvl="1"/>
            <a:r>
              <a:rPr lang="en-US" sz="2400" dirty="0"/>
              <a:t>A 'flat' network offers little or no internal </a:t>
            </a:r>
            <a:r>
              <a:rPr lang="en-US" sz="2400" b="1" dirty="0"/>
              <a:t>filtering</a:t>
            </a:r>
            <a:r>
              <a:rPr lang="en-US" sz="2400" dirty="0"/>
              <a:t> at OSI layers 2 (Data Link), 3 (Network) and 4 (Transport)</a:t>
            </a:r>
          </a:p>
          <a:p>
            <a:pPr lvl="2"/>
            <a:r>
              <a:rPr lang="en-US" sz="2000" dirty="0"/>
              <a:t>Simply separating systems on VLANs (Virtual LANs, discussed later in 530.1) does not address this issue</a:t>
            </a:r>
          </a:p>
          <a:p>
            <a:pPr lvl="2"/>
            <a:r>
              <a:rPr lang="en-US" sz="2000" dirty="0"/>
              <a:t>There must also be ACLs (Access Control Lists) firewall rules, etc.</a:t>
            </a:r>
          </a:p>
          <a:p>
            <a:pPr lvl="2"/>
            <a:r>
              <a:rPr lang="en-US" sz="2000" dirty="0"/>
              <a:t>Note that VLANs are certainly a good idea, but filtering must also take place</a:t>
            </a:r>
          </a:p>
          <a:p>
            <a:pPr lvl="1"/>
            <a:r>
              <a:rPr lang="en-US" sz="2400" dirty="0"/>
              <a:t>A flat network allows an intruder to reach a large number of other systems</a:t>
            </a:r>
          </a:p>
          <a:p>
            <a:pPr lvl="2"/>
            <a:r>
              <a:rPr lang="en-US" sz="2000" dirty="0"/>
              <a:t>For example: if an intruder can compromise one system, and then scan TCP port 445 (SMB) on hundreds or thousands of others: that network is too flat</a:t>
            </a:r>
          </a:p>
          <a:p>
            <a:pPr lvl="1"/>
            <a:r>
              <a:rPr lang="en-US" sz="2400" dirty="0"/>
              <a:t>These networks fail catastrophically because one compromised system can endanger many others</a:t>
            </a:r>
          </a:p>
          <a:p>
            <a:pPr lvl="1"/>
            <a:r>
              <a:rPr lang="en-US" sz="2400" dirty="0"/>
              <a:t>Internal network segmentation is required to address this risk</a:t>
            </a:r>
          </a:p>
          <a:p>
            <a:pPr lvl="2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47028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NotPetya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400" dirty="0"/>
              <a:t>NotPetya is part of a family of malware based on the leaked (alleged) NSA hacking tools, including ETERNALBLUE</a:t>
            </a:r>
          </a:p>
          <a:p>
            <a:pPr lvl="2"/>
            <a:r>
              <a:rPr lang="en-US" sz="2000" dirty="0"/>
              <a:t>This exploit targeted Windows Server Message Block (SMB, TCP port 445) and was patched by MS17-010</a:t>
            </a:r>
            <a:endParaRPr lang="en-US" sz="2000" baseline="30000" dirty="0"/>
          </a:p>
          <a:p>
            <a:pPr lvl="1"/>
            <a:r>
              <a:rPr lang="en-US" sz="2400" dirty="0"/>
              <a:t>This malware would typically enter an environment via SMB</a:t>
            </a:r>
            <a:endParaRPr lang="en-US" sz="2000" dirty="0"/>
          </a:p>
          <a:p>
            <a:pPr lvl="2"/>
            <a:r>
              <a:rPr lang="en-US" sz="2000" dirty="0"/>
              <a:t>It would then use Mimikatz to attempt to steal credentials and move laterally through a network via Microsoft PSExec and WMIC (Windows Management Instrumentation Console </a:t>
            </a:r>
          </a:p>
          <a:p>
            <a:pPr lvl="2"/>
            <a:r>
              <a:rPr lang="en-US" sz="2000" dirty="0"/>
              <a:t>Automated malware is now behaving like human penetration testers</a:t>
            </a:r>
          </a:p>
          <a:p>
            <a:pPr lvl="1"/>
            <a:r>
              <a:rPr lang="en-US" sz="2400" dirty="0"/>
              <a:t>If an organization had one unpatched system and 999 patched: all 1,000 could become compromised</a:t>
            </a:r>
          </a:p>
          <a:p>
            <a:pPr lvl="2"/>
            <a:r>
              <a:rPr lang="en-US" sz="2000" dirty="0"/>
              <a:t>This is dependent on internet network segmentation, trust models, etc.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69232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SEC530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Perimeter Security</a:t>
            </a:r>
            <a:br>
              <a:rPr lang="en-US" dirty="0"/>
            </a:br>
            <a:r>
              <a:rPr lang="en-US" dirty="0"/>
              <a:t>and Why it is Obsolete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800" dirty="0"/>
              <a:t>Justin Henderson (GSE # 108)</a:t>
            </a:r>
          </a:p>
          <a:p>
            <a:r>
              <a:rPr lang="en-US" sz="2800" dirty="0"/>
              <a:t>@SecurityMapper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Defensible Security Architecture</a:t>
            </a:r>
          </a:p>
        </p:txBody>
      </p:sp>
    </p:spTree>
    <p:extLst>
      <p:ext uri="{BB962C8B-B14F-4D97-AF65-F5344CB8AC3E}">
        <p14:creationId xmlns:p14="http://schemas.microsoft.com/office/powerpoint/2010/main" val="3426489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Failed Mindset:</a:t>
            </a:r>
            <a:r>
              <a:rPr lang="en-US" spc="300" dirty="0"/>
              <a:t> </a:t>
            </a:r>
            <a:r>
              <a:rPr lang="en-US" dirty="0"/>
              <a:t>The LAN is Secure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Most layer 2, 3, and 4 protocols have little or no built-in security</a:t>
            </a:r>
          </a:p>
          <a:p>
            <a:pPr lvl="2"/>
            <a:r>
              <a:rPr lang="en-US" dirty="0"/>
              <a:t>These include ARP, CDP (and many others), as we will discuss later in SEC530</a:t>
            </a:r>
          </a:p>
          <a:p>
            <a:pPr lvl="1"/>
            <a:r>
              <a:rPr lang="en-US" dirty="0"/>
              <a:t>Plenty of organizations that ignore layer 2 hardening advice based on this flawed mindset:</a:t>
            </a:r>
          </a:p>
          <a:p>
            <a:pPr lvl="2"/>
            <a:r>
              <a:rPr lang="en-US" dirty="0"/>
              <a:t>"An ARP cache poisoning attack requires local subnet access, and since the black hat is not on the local LAN, we have no risk</a:t>
            </a:r>
            <a:r>
              <a:rPr lang="mr-IN" dirty="0"/>
              <a:t>…</a:t>
            </a:r>
            <a:r>
              <a:rPr lang="en-US" dirty="0"/>
              <a:t>"</a:t>
            </a:r>
          </a:p>
          <a:p>
            <a:pPr lvl="2"/>
            <a:r>
              <a:rPr lang="en-US" dirty="0"/>
              <a:t>This presumes that no system will ever become compromised in the future</a:t>
            </a:r>
          </a:p>
          <a:p>
            <a:pPr lvl="2"/>
            <a:r>
              <a:rPr lang="en-US" dirty="0"/>
              <a:t>Past compromise history usually indicates this is a flawed assumption</a:t>
            </a:r>
          </a:p>
        </p:txBody>
      </p:sp>
    </p:spTree>
    <p:extLst>
      <p:ext uri="{BB962C8B-B14F-4D97-AF65-F5344CB8AC3E}">
        <p14:creationId xmlns:p14="http://schemas.microsoft.com/office/powerpoint/2010/main" val="333912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De-</a:t>
            </a:r>
            <a:r>
              <a:rPr lang="en-US" dirty="0" err="1"/>
              <a:t>Perimeterization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De-</a:t>
            </a:r>
            <a:r>
              <a:rPr lang="en-US" dirty="0" err="1"/>
              <a:t>Perimeterization</a:t>
            </a:r>
            <a:r>
              <a:rPr lang="en-US" dirty="0"/>
              <a:t> describes the destruction of the classic network perimeter via cloud, mobile devices, and the Internet of Things (IoT)</a:t>
            </a:r>
          </a:p>
          <a:p>
            <a:pPr lvl="1"/>
            <a:r>
              <a:rPr lang="en-US" dirty="0"/>
              <a:t>Typical perimeter controls (such as firewalls) struggle to secure these devices and services</a:t>
            </a:r>
          </a:p>
          <a:p>
            <a:pPr lvl="2"/>
            <a:r>
              <a:rPr lang="en-US" dirty="0"/>
              <a:t>If you allow services such as Gmail</a:t>
            </a:r>
            <a:r>
              <a:rPr lang="is-IS" dirty="0"/>
              <a:t>…</a:t>
            </a:r>
          </a:p>
          <a:p>
            <a:pPr lvl="2"/>
            <a:r>
              <a:rPr lang="is-IS" dirty="0"/>
              <a:t>You probably allow Google Docs</a:t>
            </a:r>
            <a:endParaRPr lang="en-US" dirty="0"/>
          </a:p>
          <a:p>
            <a:pPr lvl="1"/>
            <a:r>
              <a:rPr lang="en-US" dirty="0"/>
              <a:t>Many of these devices and services escape the scrutiny that classic network devices such as desktops and servers receive</a:t>
            </a:r>
          </a:p>
          <a:p>
            <a:pPr lvl="2"/>
            <a:r>
              <a:rPr lang="en-US" dirty="0"/>
              <a:t>Existing controls for these devices and services are often quite immature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528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Failed Mindset:</a:t>
            </a:r>
            <a:r>
              <a:rPr lang="en-US" spc="300" dirty="0"/>
              <a:t> </a:t>
            </a:r>
            <a:r>
              <a:rPr lang="en-US" dirty="0"/>
              <a:t>The All-Prevent Defense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Firewalls, antivirus, patching, host and network-based IPSes (HIPS and NIPS) are primarily preventive controls</a:t>
            </a:r>
          </a:p>
          <a:p>
            <a:pPr lvl="2"/>
            <a:r>
              <a:rPr lang="en-US" dirty="0"/>
              <a:t>These are fine controls</a:t>
            </a:r>
          </a:p>
          <a:p>
            <a:pPr lvl="1"/>
            <a:r>
              <a:rPr lang="en-US" dirty="0"/>
              <a:t>The "All-Prevent Defense" refers to an over-reliance on purely preventive controls, at the expense of defensive controls</a:t>
            </a:r>
          </a:p>
          <a:p>
            <a:pPr lvl="2"/>
            <a:r>
              <a:rPr lang="en-US" dirty="0"/>
              <a:t>Note that prevention is a critical, and required, layer of defense in depth</a:t>
            </a:r>
          </a:p>
          <a:p>
            <a:pPr lvl="2"/>
            <a:r>
              <a:rPr lang="en-US" dirty="0"/>
              <a:t>Many organizations possess little effective detective capabilities</a:t>
            </a:r>
          </a:p>
          <a:p>
            <a:pPr lvl="2"/>
            <a:r>
              <a:rPr lang="en-US" dirty="0"/>
              <a:t>Detection is often outsourced, sometimes driven by compliance needs</a:t>
            </a:r>
          </a:p>
          <a:p>
            <a:pPr lvl="2"/>
            <a:r>
              <a:rPr lang="en-US" dirty="0"/>
              <a:t>Compliance != security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116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 of  Things (IoT)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The Internet of Things (IoT) describes low-cost Internet-enabled devices</a:t>
            </a:r>
          </a:p>
          <a:p>
            <a:pPr lvl="2"/>
            <a:r>
              <a:rPr lang="en-US" dirty="0"/>
              <a:t>Video cameras, kitchen appliances, DVRs, televisions, children's toys, etc., etc.</a:t>
            </a:r>
          </a:p>
          <a:p>
            <a:pPr lvl="2"/>
            <a:r>
              <a:rPr lang="en-US" dirty="0"/>
              <a:t>These devices are often very inexpensive, leaving little to no revenue to support patches, firmware updates, etc.</a:t>
            </a:r>
          </a:p>
          <a:p>
            <a:pPr lvl="1"/>
            <a:r>
              <a:rPr lang="en-US" dirty="0"/>
              <a:t>"Hypponen's law: Whenever an appliance is described as being "smart", it's vulnerable."</a:t>
            </a:r>
            <a:r>
              <a:rPr lang="en-US" baseline="30000" dirty="0"/>
              <a:t>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417" y="4592258"/>
            <a:ext cx="4920583" cy="15799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25605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Network-Centric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Security architecture comes in a variety of flavors</a:t>
            </a:r>
          </a:p>
          <a:p>
            <a:pPr lvl="2"/>
            <a:r>
              <a:rPr lang="en-US" dirty="0"/>
              <a:t>Network-based, host-based, application-based, product-based, etc.</a:t>
            </a:r>
          </a:p>
          <a:p>
            <a:pPr lvl="1"/>
            <a:r>
              <a:rPr lang="en-US" dirty="0"/>
              <a:t>The term "security architect" is often applied too narrowly to network architecture</a:t>
            </a:r>
          </a:p>
          <a:p>
            <a:pPr lvl="2"/>
            <a:r>
              <a:rPr lang="en-US" dirty="0"/>
              <a:t>This is a critical component, but the others are also important</a:t>
            </a:r>
          </a:p>
          <a:p>
            <a:pPr lvl="2"/>
            <a:r>
              <a:rPr lang="en-US" dirty="0"/>
              <a:t>"Network security architect" is a well-known job title, but there are less "Host-based security architects" (etc.)</a:t>
            </a:r>
            <a:endParaRPr lang="is-IS" dirty="0"/>
          </a:p>
          <a:p>
            <a:pPr lvl="1"/>
            <a:r>
              <a:rPr lang="is-IS" dirty="0"/>
              <a:t>The recent generation of attacks have moved to the host itself, via layer 7, and often leveraging encryption</a:t>
            </a:r>
          </a:p>
          <a:p>
            <a:pPr lvl="2"/>
            <a:r>
              <a:rPr lang="is-IS" dirty="0"/>
              <a:t>This makes taking a broader view of architecture critical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824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E66AFF-ADBB-6148-83EB-CACE9BEC9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Failed Mindset: Compliance-Driven Security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A3AAFE-266F-BB48-BFDE-7508A7B21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0200" y="1295400"/>
            <a:ext cx="6126480" cy="4876800"/>
          </a:xfrm>
        </p:spPr>
        <p:txBody>
          <a:bodyPr/>
          <a:lstStyle/>
          <a:p>
            <a:r>
              <a:rPr lang="en-US" sz="2800" dirty="0"/>
              <a:t>Common failing of information security teams: compliance-driven security</a:t>
            </a:r>
          </a:p>
          <a:p>
            <a:pPr lvl="1"/>
            <a:r>
              <a:rPr lang="en-US" sz="2400" dirty="0"/>
              <a:t>Meeting compliance requirements becomes the goal, often divorced from (larger) security needs</a:t>
            </a:r>
          </a:p>
          <a:p>
            <a:r>
              <a:rPr lang="en-US" sz="2800" dirty="0"/>
              <a:t>Compliance-driven security tends to fail in the face of a persistent adversary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48E301-6EC2-8847-8391-4BE6E8458C26}"/>
              </a:ext>
            </a:extLst>
          </p:cNvPr>
          <p:cNvSpPr/>
          <p:nvPr/>
        </p:nvSpPr>
        <p:spPr>
          <a:xfrm>
            <a:off x="528320" y="1524000"/>
            <a:ext cx="4343400" cy="434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Security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0E1DC18-68E9-4D46-AE5D-C42EBA35362A}"/>
              </a:ext>
            </a:extLst>
          </p:cNvPr>
          <p:cNvSpPr/>
          <p:nvPr/>
        </p:nvSpPr>
        <p:spPr>
          <a:xfrm>
            <a:off x="2761996" y="3965097"/>
            <a:ext cx="2286000" cy="2286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Compliance</a:t>
            </a:r>
          </a:p>
        </p:txBody>
      </p:sp>
    </p:spTree>
    <p:extLst>
      <p:ext uri="{BB962C8B-B14F-4D97-AF65-F5344CB8AC3E}">
        <p14:creationId xmlns:p14="http://schemas.microsoft.com/office/powerpoint/2010/main" val="1593240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" y="446"/>
            <a:ext cx="12190413" cy="692647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98797" y="486122"/>
            <a:ext cx="9994996" cy="1569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799" b="1" spc="25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 charset="0"/>
                <a:ea typeface="Arial" charset="0"/>
                <a:cs typeface="Arial" charset="0"/>
              </a:rPr>
              <a:t>Tactical Detection &amp; Data Analytics Summit </a:t>
            </a:r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>
            <a:off x="1060566" y="2162191"/>
            <a:ext cx="7561316" cy="0"/>
          </a:xfrm>
          <a:prstGeom prst="line">
            <a:avLst/>
          </a:prstGeom>
          <a:ln w="698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60566" y="2308051"/>
            <a:ext cx="59702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Save the Date: </a:t>
            </a:r>
            <a:r>
              <a:rPr lang="fr-FR" sz="2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December 4-11</a:t>
            </a:r>
            <a:br>
              <a:rPr lang="fr-FR" sz="2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fr-FR" sz="2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Scottsdale, Arizona</a:t>
            </a:r>
          </a:p>
          <a:p>
            <a:r>
              <a:rPr lang="fr-FR" sz="2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sans.org/</a:t>
            </a:r>
            <a:r>
              <a:rPr lang="fr-FR" sz="22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summit</a:t>
            </a:r>
            <a:endParaRPr lang="fr-FR" sz="2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2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70" y="446"/>
            <a:ext cx="801562" cy="91428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7D26640-5AF3-4242-8107-9397DAF86B3B}"/>
              </a:ext>
            </a:extLst>
          </p:cNvPr>
          <p:cNvGrpSpPr/>
          <p:nvPr/>
        </p:nvGrpSpPr>
        <p:grpSpPr>
          <a:xfrm>
            <a:off x="1060566" y="3420594"/>
            <a:ext cx="11015736" cy="3462423"/>
            <a:chOff x="2090380" y="7013137"/>
            <a:chExt cx="22034341" cy="692574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56E3FFE-600A-4E0D-B916-8603AC90E52B}"/>
                </a:ext>
              </a:extLst>
            </p:cNvPr>
            <p:cNvGrpSpPr/>
            <p:nvPr/>
          </p:nvGrpSpPr>
          <p:grpSpPr>
            <a:xfrm>
              <a:off x="2090380" y="7013137"/>
              <a:ext cx="20535301" cy="6925748"/>
              <a:chOff x="2728738" y="7375450"/>
              <a:chExt cx="20535301" cy="6925748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CB1097-8997-4EF1-AD43-560D0F1CED89}"/>
                  </a:ext>
                </a:extLst>
              </p:cNvPr>
              <p:cNvSpPr txBox="1"/>
              <p:nvPr/>
            </p:nvSpPr>
            <p:spPr>
              <a:xfrm>
                <a:off x="7060022" y="7375450"/>
                <a:ext cx="16204017" cy="6925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bg1"/>
                    </a:solidFill>
                  </a:rPr>
                  <a:t>SEC455 - SIEM Design &amp; Implementation</a:t>
                </a:r>
              </a:p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bg1"/>
                    </a:solidFill>
                  </a:rPr>
                  <a:t>SEC599 – Defeating Advanced Adversaries </a:t>
                </a:r>
              </a:p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bg1"/>
                    </a:solidFill>
                  </a:rPr>
                  <a:t>SEC</a:t>
                </a:r>
                <a:r>
                  <a:rPr lang="en-US" sz="2200" b="1" dirty="0">
                    <a:solidFill>
                      <a:schemeClr val="bg1"/>
                    </a:solidFill>
                  </a:rPr>
                  <a:t>530 </a:t>
                </a:r>
                <a:r>
                  <a:rPr lang="en-US" sz="2200" dirty="0">
                    <a:solidFill>
                      <a:schemeClr val="bg1"/>
                    </a:solidFill>
                  </a:rPr>
                  <a:t>– Defensible Security Architecture</a:t>
                </a:r>
              </a:p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bg1"/>
                    </a:solidFill>
                  </a:rPr>
                  <a:t>SEC</a:t>
                </a:r>
                <a:r>
                  <a:rPr lang="en-US" sz="2200" b="1" dirty="0">
                    <a:solidFill>
                      <a:schemeClr val="bg1"/>
                    </a:solidFill>
                  </a:rPr>
                  <a:t>555</a:t>
                </a:r>
                <a:r>
                  <a:rPr lang="en-US" sz="2200" dirty="0">
                    <a:solidFill>
                      <a:schemeClr val="bg1"/>
                    </a:solidFill>
                  </a:rPr>
                  <a:t> – SIEM with Tactical Analytics</a:t>
                </a:r>
              </a:p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bg1"/>
                    </a:solidFill>
                  </a:rPr>
                  <a:t>SEC</a:t>
                </a:r>
                <a:r>
                  <a:rPr lang="en-US" sz="2200" b="1" dirty="0">
                    <a:solidFill>
                      <a:schemeClr val="bg1"/>
                    </a:solidFill>
                  </a:rPr>
                  <a:t>511</a:t>
                </a:r>
                <a:r>
                  <a:rPr lang="en-US" sz="2200" dirty="0">
                    <a:solidFill>
                      <a:schemeClr val="bg1"/>
                    </a:solidFill>
                  </a:rPr>
                  <a:t> – Continuous Monitoring &amp; Security Operations</a:t>
                </a:r>
              </a:p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b="1" dirty="0">
                    <a:solidFill>
                      <a:schemeClr val="bg1"/>
                    </a:solidFill>
                  </a:rPr>
                  <a:t>SIEM NetWars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C6F1541-6883-4168-8919-8335B59521B1}"/>
                  </a:ext>
                </a:extLst>
              </p:cNvPr>
              <p:cNvSpPr/>
              <p:nvPr/>
            </p:nvSpPr>
            <p:spPr>
              <a:xfrm>
                <a:off x="2728738" y="8470267"/>
                <a:ext cx="5783973" cy="3385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2200" b="1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SUMMIT</a:t>
                </a:r>
              </a:p>
              <a:p>
                <a:pPr algn="ctr"/>
                <a:r>
                  <a:rPr lang="fr-FR" sz="2000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Dec</a:t>
                </a:r>
                <a:r>
                  <a:rPr lang="fr-FR" sz="2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. 4-5</a:t>
                </a:r>
              </a:p>
              <a:p>
                <a:pPr algn="ctr"/>
                <a:endParaRPr lang="fr-FR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Arial" charset="0"/>
                  <a:cs typeface="Arial" charset="0"/>
                </a:endParaRPr>
              </a:p>
              <a:p>
                <a:pPr algn="ctr"/>
                <a:r>
                  <a:rPr lang="fr-FR" sz="2200" b="1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TRAINING</a:t>
                </a:r>
              </a:p>
              <a:p>
                <a:pPr algn="ctr"/>
                <a:r>
                  <a:rPr lang="fr-FR" sz="2000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Dec</a:t>
                </a:r>
                <a:r>
                  <a:rPr lang="fr-FR" sz="2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. 6-11</a:t>
                </a:r>
                <a:endParaRPr 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6B5E2E3-FD21-4865-83EC-3F665C94E2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5444" y="7979366"/>
                <a:ext cx="0" cy="4521232"/>
              </a:xfrm>
              <a:prstGeom prst="line">
                <a:avLst/>
              </a:prstGeom>
              <a:ln w="38100">
                <a:solidFill>
                  <a:schemeClr val="bg2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BBD8ABD-91CF-4712-9843-13D10B81D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566541" y="10438029"/>
              <a:ext cx="1371601" cy="137160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9FC8C38-C6A1-4B2B-838B-EF3606266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753120" y="11452485"/>
              <a:ext cx="1371601" cy="1371601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49DF7B7-9C79-497D-B9D7-76C56D46EDBA}"/>
              </a:ext>
            </a:extLst>
          </p:cNvPr>
          <p:cNvSpPr txBox="1"/>
          <p:nvPr/>
        </p:nvSpPr>
        <p:spPr>
          <a:xfrm>
            <a:off x="9138751" y="6329590"/>
            <a:ext cx="2444900" cy="43088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fr-FR" sz="22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sans.org/</a:t>
            </a:r>
            <a:r>
              <a:rPr lang="fr-FR" sz="2200" b="1" dirty="0" err="1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summit</a:t>
            </a:r>
            <a:endParaRPr lang="en-US" sz="22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</p:spTree>
    <p:extLst>
      <p:ext uri="{BB962C8B-B14F-4D97-AF65-F5344CB8AC3E}">
        <p14:creationId xmlns:p14="http://schemas.microsoft.com/office/powerpoint/2010/main" val="397554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/>
              <a:t>Justin Henderson | @SecurityMapper</a:t>
            </a:r>
          </a:p>
          <a:p>
            <a:pPr marL="457200" lvl="1" indent="-457200">
              <a:spcBef>
                <a:spcPts val="0"/>
              </a:spcBef>
              <a:buSzTx/>
            </a:pPr>
            <a:r>
              <a:rPr lang="en-US" sz="3200" dirty="0"/>
              <a:t>SEC555/SEC530/SEC455 Author &amp; Instructor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GIAC GSE # 108, Cyber Guardian Blue and Red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60 industry certifications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And security hobbyist and community supporter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Collecting interns/contributors in bulk (research teams)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Release research to the community</a:t>
            </a:r>
            <a:endParaRPr lang="en-US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2" descr="https://www.sans.org/images/instructor-headshots/justin-henderson.jpg">
            <a:extLst>
              <a:ext uri="{FF2B5EF4-FFF2-40B4-BE49-F238E27FC236}">
                <a16:creationId xmlns:a16="http://schemas.microsoft.com/office/drawing/2014/main" id="{657BC2E6-AED3-42CF-81ED-92E672F26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0" y="1371600"/>
            <a:ext cx="1426534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851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copy of this talk is available at:</a:t>
            </a:r>
            <a:br>
              <a:rPr lang="en-US" dirty="0"/>
            </a:br>
            <a:r>
              <a:rPr lang="en-US" dirty="0">
                <a:hlinkClick r:id="rId3"/>
              </a:rPr>
              <a:t>https://github.com/HASecuritySolutions/presentations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More free stuff</a:t>
            </a:r>
            <a:r>
              <a:rPr lang="en-US" dirty="0"/>
              <a:t>:  </a:t>
            </a:r>
            <a:r>
              <a:rPr lang="en-US" dirty="0">
                <a:hlinkClick r:id="rId4"/>
              </a:rPr>
              <a:t>https://github.com/HASecuritySolutions</a:t>
            </a:r>
            <a:br>
              <a:rPr lang="en-US" dirty="0"/>
            </a:br>
            <a:br>
              <a:rPr lang="en-US"/>
            </a:br>
            <a:endParaRPr lang="en-US" dirty="0"/>
          </a:p>
          <a:p>
            <a:pPr marL="860425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88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talk is designed to help tell a story about: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Why perimeter security is</a:t>
            </a:r>
            <a:br>
              <a:rPr lang="en-US" dirty="0"/>
            </a:br>
            <a:r>
              <a:rPr lang="en-US" dirty="0"/>
              <a:t>insufficient?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Major weaknesses in it</a:t>
            </a:r>
          </a:p>
          <a:p>
            <a:r>
              <a:rPr lang="en-US" dirty="0"/>
              <a:t>Next webcast(s) in series</a:t>
            </a:r>
            <a:br>
              <a:rPr lang="en-US" dirty="0"/>
            </a:br>
            <a:r>
              <a:rPr lang="en-US" dirty="0"/>
              <a:t>provide answers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So you'll need to come</a:t>
            </a:r>
            <a:br>
              <a:rPr lang="en-US" dirty="0"/>
            </a:br>
            <a:r>
              <a:rPr lang="en-US" dirty="0"/>
              <a:t>back for the rest of the</a:t>
            </a:r>
            <a:br>
              <a:rPr lang="en-US" dirty="0"/>
            </a:br>
            <a:r>
              <a:rPr lang="en-US" dirty="0"/>
              <a:t>story</a:t>
            </a:r>
            <a:endParaRPr lang="en-US" b="1" dirty="0"/>
          </a:p>
        </p:txBody>
      </p:sp>
      <p:pic>
        <p:nvPicPr>
          <p:cNvPr id="7170" name="Picture 2" descr="Image result for story time">
            <a:extLst>
              <a:ext uri="{FF2B5EF4-FFF2-40B4-BE49-F238E27FC236}">
                <a16:creationId xmlns:a16="http://schemas.microsoft.com/office/drawing/2014/main" id="{55BF0CE8-ACC0-40F5-BF95-CDDD1DF5D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33600"/>
            <a:ext cx="550672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290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3CEA6-9844-41B6-966B-23C508EB5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Perimeter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5AF45-4C49-45C2-9CF3-217DC13D2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Perimeter security is basic in principal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External</a:t>
            </a:r>
            <a:r>
              <a:rPr lang="en-US" dirty="0"/>
              <a:t> access is </a:t>
            </a:r>
            <a:r>
              <a:rPr lang="en-US" b="1" dirty="0"/>
              <a:t>untrusted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Internal</a:t>
            </a:r>
            <a:r>
              <a:rPr lang="en-US" dirty="0"/>
              <a:t> access is </a:t>
            </a:r>
            <a:r>
              <a:rPr lang="en-US" b="1" dirty="0"/>
              <a:t>trusted</a:t>
            </a:r>
          </a:p>
          <a:p>
            <a:r>
              <a:rPr lang="en-US" dirty="0"/>
              <a:t>Concept is simple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Security applies between trusted</a:t>
            </a:r>
            <a:br>
              <a:rPr lang="en-US" dirty="0"/>
            </a:br>
            <a:r>
              <a:rPr lang="en-US" dirty="0"/>
              <a:t>and untrusted networks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Think castle and moat design</a:t>
            </a:r>
          </a:p>
          <a:p>
            <a:r>
              <a:rPr lang="en-US" dirty="0"/>
              <a:t>Internal access is loosely regulated</a:t>
            </a:r>
          </a:p>
          <a:p>
            <a:endParaRPr lang="en-US" dirty="0"/>
          </a:p>
        </p:txBody>
      </p:sp>
      <p:pic>
        <p:nvPicPr>
          <p:cNvPr id="4" name="Picture 3" descr="Categories-applications-internet-icon.png">
            <a:extLst>
              <a:ext uri="{FF2B5EF4-FFF2-40B4-BE49-F238E27FC236}">
                <a16:creationId xmlns:a16="http://schemas.microsoft.com/office/drawing/2014/main" id="{44DADFEC-72CC-4B2D-96BA-558909D815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219200"/>
            <a:ext cx="990600" cy="990600"/>
          </a:xfrm>
          <a:prstGeom prst="rect">
            <a:avLst/>
          </a:prstGeom>
        </p:spPr>
      </p:pic>
      <p:pic>
        <p:nvPicPr>
          <p:cNvPr id="5" name="Picture 4" descr="firewall - neutral.jpg">
            <a:extLst>
              <a:ext uri="{FF2B5EF4-FFF2-40B4-BE49-F238E27FC236}">
                <a16:creationId xmlns:a16="http://schemas.microsoft.com/office/drawing/2014/main" id="{AFC71441-E663-4C8C-AC38-13F5592FC2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247900"/>
            <a:ext cx="1600200" cy="1333500"/>
          </a:xfrm>
          <a:prstGeom prst="rect">
            <a:avLst/>
          </a:prstGeom>
        </p:spPr>
      </p:pic>
      <p:pic>
        <p:nvPicPr>
          <p:cNvPr id="6" name="Picture 5" descr="Hard Drives - good.jpg">
            <a:extLst>
              <a:ext uri="{FF2B5EF4-FFF2-40B4-BE49-F238E27FC236}">
                <a16:creationId xmlns:a16="http://schemas.microsoft.com/office/drawing/2014/main" id="{CC407E7A-BBF6-43AC-9E39-959714C67F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3981039"/>
            <a:ext cx="1066800" cy="2133600"/>
          </a:xfrm>
          <a:prstGeom prst="rect">
            <a:avLst/>
          </a:prstGeom>
        </p:spPr>
      </p:pic>
      <p:pic>
        <p:nvPicPr>
          <p:cNvPr id="7" name="Picture 6" descr="Desktop - good.jpg">
            <a:extLst>
              <a:ext uri="{FF2B5EF4-FFF2-40B4-BE49-F238E27FC236}">
                <a16:creationId xmlns:a16="http://schemas.microsoft.com/office/drawing/2014/main" id="{D6409686-CE03-406F-B6E5-09640CD6BA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4619214"/>
            <a:ext cx="1219200" cy="1219200"/>
          </a:xfrm>
          <a:prstGeom prst="rect">
            <a:avLst/>
          </a:prstGeom>
        </p:spPr>
      </p:pic>
      <p:pic>
        <p:nvPicPr>
          <p:cNvPr id="8" name="Picture 7" descr="Laptop - good.jpg">
            <a:extLst>
              <a:ext uri="{FF2B5EF4-FFF2-40B4-BE49-F238E27FC236}">
                <a16:creationId xmlns:a16="http://schemas.microsoft.com/office/drawing/2014/main" id="{40C4FBCF-A7AC-4FE9-8A7B-5067BBF4DF6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228814"/>
            <a:ext cx="914400" cy="7315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5DF48BA-984C-4822-B130-CF468267BA4D}"/>
              </a:ext>
            </a:extLst>
          </p:cNvPr>
          <p:cNvSpPr/>
          <p:nvPr/>
        </p:nvSpPr>
        <p:spPr>
          <a:xfrm>
            <a:off x="7696200" y="4038189"/>
            <a:ext cx="3581400" cy="22102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0443F2-6503-46F6-BA1D-DE0EFF32B4EA}"/>
              </a:ext>
            </a:extLst>
          </p:cNvPr>
          <p:cNvSpPr txBox="1"/>
          <p:nvPr/>
        </p:nvSpPr>
        <p:spPr>
          <a:xfrm>
            <a:off x="7581900" y="414020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n-lt"/>
              </a:rPr>
              <a:t>Trusted</a:t>
            </a:r>
            <a:endParaRPr lang="en-US" sz="3200" b="1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912357-C9B0-4D82-AB86-F4A115E7A28C}"/>
              </a:ext>
            </a:extLst>
          </p:cNvPr>
          <p:cNvSpPr txBox="1"/>
          <p:nvPr/>
        </p:nvSpPr>
        <p:spPr>
          <a:xfrm>
            <a:off x="9677400" y="144780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n-lt"/>
              </a:rPr>
              <a:t>Untrusted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CA81B5-3016-4575-A825-9802719BB702}"/>
              </a:ext>
            </a:extLst>
          </p:cNvPr>
          <p:cNvCxnSpPr>
            <a:cxnSpLocks/>
          </p:cNvCxnSpPr>
          <p:nvPr/>
        </p:nvCxnSpPr>
        <p:spPr>
          <a:xfrm>
            <a:off x="9105900" y="2209800"/>
            <a:ext cx="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748EA2-AD1D-443E-AA73-5C79B441C6F3}"/>
              </a:ext>
            </a:extLst>
          </p:cNvPr>
          <p:cNvCxnSpPr>
            <a:cxnSpLocks/>
          </p:cNvCxnSpPr>
          <p:nvPr/>
        </p:nvCxnSpPr>
        <p:spPr>
          <a:xfrm>
            <a:off x="9105900" y="3581400"/>
            <a:ext cx="12700" cy="380589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889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287A37-8C5D-4C38-96D7-F3EA9E757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 # 1 - Frontal Attack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349A4C-9609-4801-A455-3AF85FA09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on strong "firewalls" to prevent server-side attacks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33BF745A-801B-49EC-96B6-F4AFDBEE4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37338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FDA1A7B-2E00-4001-9063-15BEA3EED15D}"/>
              </a:ext>
            </a:extLst>
          </p:cNvPr>
          <p:cNvCxnSpPr/>
          <p:nvPr/>
        </p:nvCxnSpPr>
        <p:spPr>
          <a:xfrm>
            <a:off x="8001000" y="2976563"/>
            <a:ext cx="1066800" cy="1143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D60753-0B70-4B15-82C6-37628FC056C4}"/>
              </a:ext>
            </a:extLst>
          </p:cNvPr>
          <p:cNvSpPr txBox="1"/>
          <p:nvPr/>
        </p:nvSpPr>
        <p:spPr>
          <a:xfrm>
            <a:off x="7239000" y="2057400"/>
            <a:ext cx="3200400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data</a:t>
            </a:r>
          </a:p>
        </p:txBody>
      </p:sp>
      <p:pic>
        <p:nvPicPr>
          <p:cNvPr id="1028" name="Picture 4" descr="Image result for siege">
            <a:extLst>
              <a:ext uri="{FF2B5EF4-FFF2-40B4-BE49-F238E27FC236}">
                <a16:creationId xmlns:a16="http://schemas.microsoft.com/office/drawing/2014/main" id="{C7A5C8A3-C8EB-44B8-9E78-7FF32BBCD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226" y="2352970"/>
            <a:ext cx="3779520" cy="3779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289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8AA8307-5BD1-4F01-9D8C-5226C42DB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Exploitation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50454-30F2-4E46-B448-8FB1C5095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30% of breaches are from web applications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Due to custom, insecure web applications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Each has tons of entry points and room for error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 descr="Image result for castle tower">
            <a:extLst>
              <a:ext uri="{FF2B5EF4-FFF2-40B4-BE49-F238E27FC236}">
                <a16:creationId xmlns:a16="http://schemas.microsoft.com/office/drawing/2014/main" id="{F607B40A-08BC-4D19-AEB9-6A3067327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3796048"/>
            <a:ext cx="2495961" cy="249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dragon">
            <a:extLst>
              <a:ext uri="{FF2B5EF4-FFF2-40B4-BE49-F238E27FC236}">
                <a16:creationId xmlns:a16="http://schemas.microsoft.com/office/drawing/2014/main" id="{B3ABC562-3DC1-4D0B-827F-6371F953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352800"/>
            <a:ext cx="3327948" cy="249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1564AC-1003-4568-B6AF-A52434EA43DD}"/>
              </a:ext>
            </a:extLst>
          </p:cNvPr>
          <p:cNvCxnSpPr/>
          <p:nvPr/>
        </p:nvCxnSpPr>
        <p:spPr>
          <a:xfrm>
            <a:off x="5410200" y="3962400"/>
            <a:ext cx="3733800" cy="762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6D634D9-B4B4-4054-B3FE-8BA2623E64BA}"/>
              </a:ext>
            </a:extLst>
          </p:cNvPr>
          <p:cNvSpPr txBox="1"/>
          <p:nvPr/>
        </p:nvSpPr>
        <p:spPr>
          <a:xfrm rot="653761">
            <a:off x="5574555" y="3610793"/>
            <a:ext cx="403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n-lt"/>
              </a:rPr>
              <a:t>Steals princess</a:t>
            </a:r>
          </a:p>
        </p:txBody>
      </p:sp>
    </p:spTree>
    <p:extLst>
      <p:ext uri="{BB962C8B-B14F-4D97-AF65-F5344CB8AC3E}">
        <p14:creationId xmlns:p14="http://schemas.microsoft.com/office/powerpoint/2010/main" val="50740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287A37-8C5D-4C38-96D7-F3EA9E757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 # 2 - Evil Insiders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349A4C-9609-4801-A455-3AF85FA09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Monitoring for rogue users leaving castle is flawed</a:t>
            </a:r>
          </a:p>
        </p:txBody>
      </p:sp>
      <p:pic>
        <p:nvPicPr>
          <p:cNvPr id="3074" name="Picture 2" descr="Image result for knight cartoon">
            <a:extLst>
              <a:ext uri="{FF2B5EF4-FFF2-40B4-BE49-F238E27FC236}">
                <a16:creationId xmlns:a16="http://schemas.microsoft.com/office/drawing/2014/main" id="{CFF175E9-1207-48C2-BC10-32A7BB635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200400"/>
            <a:ext cx="1886038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73E2EC10-9F0B-4E04-A125-0621E1AE2EC1}"/>
              </a:ext>
            </a:extLst>
          </p:cNvPr>
          <p:cNvSpPr/>
          <p:nvPr/>
        </p:nvSpPr>
        <p:spPr>
          <a:xfrm>
            <a:off x="3268833" y="2057400"/>
            <a:ext cx="4503567" cy="1752600"/>
          </a:xfrm>
          <a:prstGeom prst="wedgeEllipseCallout">
            <a:avLst>
              <a:gd name="adj1" fmla="val -46505"/>
              <a:gd name="adj2" fmla="val 498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Nobody steals from the king!!!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36C14B0-B7F6-4E7F-9490-F63439C3D3A7}"/>
              </a:ext>
            </a:extLst>
          </p:cNvPr>
          <p:cNvCxnSpPr/>
          <p:nvPr/>
        </p:nvCxnSpPr>
        <p:spPr>
          <a:xfrm flipH="1">
            <a:off x="5071490" y="5867400"/>
            <a:ext cx="331051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FE4D796-4EA4-43B2-9BD4-9E01C433F79F}"/>
              </a:ext>
            </a:extLst>
          </p:cNvPr>
          <p:cNvSpPr txBox="1"/>
          <p:nvPr/>
        </p:nvSpPr>
        <p:spPr>
          <a:xfrm>
            <a:off x="4420588" y="5154644"/>
            <a:ext cx="4705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n-lt"/>
              </a:rPr>
              <a:t>Attempts to flea with gold</a:t>
            </a:r>
          </a:p>
        </p:txBody>
      </p:sp>
      <p:pic>
        <p:nvPicPr>
          <p:cNvPr id="3078" name="Picture 6" descr="Stealing, Robber, Robbery, Steal, Thief, People, Man">
            <a:extLst>
              <a:ext uri="{FF2B5EF4-FFF2-40B4-BE49-F238E27FC236}">
                <a16:creationId xmlns:a16="http://schemas.microsoft.com/office/drawing/2014/main" id="{4AAE21EB-67BE-4D08-927B-38DA8910B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387" y="3338690"/>
            <a:ext cx="273367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2859034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s_master-slides_sans-blue_simplified_p1" id="{3DD29A76-C55E-464E-8822-2E4E973AFA7C}" vid="{BDCE8736-7128-F547-B11E-B4F9435B61AC}"/>
    </a:ext>
  </a:extLst>
</a:theme>
</file>

<file path=ppt/theme/theme2.xml><?xml version="1.0" encoding="utf-8"?>
<a:theme xmlns:a="http://schemas.openxmlformats.org/drawingml/2006/main" name="Basic Layout Pag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s_master-slides_sans-blue_simplified_p1" id="{3DD29A76-C55E-464E-8822-2E4E973AFA7C}" vid="{2A238399-2CCD-054A-BB5C-6E712DDAAD9E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Sec511_1_2014_0823.thmx</Template>
  <TotalTime>0</TotalTime>
  <Words>1505</Words>
  <Application>Microsoft Office PowerPoint</Application>
  <PresentationFormat>Widescreen</PresentationFormat>
  <Paragraphs>206</Paragraphs>
  <Slides>26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Courier New</vt:lpstr>
      <vt:lpstr>Georgia</vt:lpstr>
      <vt:lpstr>Gill Sans MT</vt:lpstr>
      <vt:lpstr>Mangal</vt:lpstr>
      <vt:lpstr>Tahoma</vt:lpstr>
      <vt:lpstr>Times New Roman</vt:lpstr>
      <vt:lpstr>Title Page</vt:lpstr>
      <vt:lpstr>Basic Layout Pages</vt:lpstr>
      <vt:lpstr>PowerPoint Presentation</vt:lpstr>
      <vt:lpstr>SEC530</vt:lpstr>
      <vt:lpstr>About Me</vt:lpstr>
      <vt:lpstr>Welcome!</vt:lpstr>
      <vt:lpstr>Story Time</vt:lpstr>
      <vt:lpstr>Perimeter Security</vt:lpstr>
      <vt:lpstr>Assumption # 1 - Frontal Attack</vt:lpstr>
      <vt:lpstr>Web Exploitation</vt:lpstr>
      <vt:lpstr>Assumption # 2 - Evil Insiders</vt:lpstr>
      <vt:lpstr>Login and Pivot</vt:lpstr>
      <vt:lpstr>Assumption # 3 - Known Attacks</vt:lpstr>
      <vt:lpstr>Deep Packet Inspection</vt:lpstr>
      <vt:lpstr>IDS Variables</vt:lpstr>
      <vt:lpstr>Assumption # 4 - Visibility</vt:lpstr>
      <vt:lpstr>SSL/SSH Inspection</vt:lpstr>
      <vt:lpstr>Traditional Security Architecture Deficiencies</vt:lpstr>
      <vt:lpstr>Why Firewalls Were Created</vt:lpstr>
      <vt:lpstr>Flat Networks Fail Catastrophically</vt:lpstr>
      <vt:lpstr>Case Study: NotPetya</vt:lpstr>
      <vt:lpstr>Failed Mindset: The LAN is Secure</vt:lpstr>
      <vt:lpstr>De-Perimeterization</vt:lpstr>
      <vt:lpstr>Failed Mindset: The All-Prevent Defense</vt:lpstr>
      <vt:lpstr>The Internet of  Things (IoT)</vt:lpstr>
      <vt:lpstr>Network-Centric Architecture</vt:lpstr>
      <vt:lpstr>Failed Mindset: Compliance-Driven Security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SEC555 - The Industry's First SIEM Neutral Training Course</dc:title>
  <dc:subject/>
  <dc:creator/>
  <cp:keywords>555</cp:keywords>
  <dc:description/>
  <cp:lastModifiedBy/>
  <cp:revision>1</cp:revision>
  <dcterms:created xsi:type="dcterms:W3CDTF">2016-12-19T16:03:23Z</dcterms:created>
  <dcterms:modified xsi:type="dcterms:W3CDTF">2018-09-18T15:26:02Z</dcterms:modified>
  <cp:category>Security</cp:category>
</cp:coreProperties>
</file>